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930A2-59D8-4647-B415-60C02066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1B2FE9-56A6-4CB0-A660-B3CCB4E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FB063-EE69-4892-873D-FBCAC22B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677D9-62E5-4ACC-838B-8CC5E91E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078C6A-5708-40BB-874A-F6426B85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6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B1198-6BD7-47B0-A2CB-E349466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EBF022-9573-4559-B2B5-5442096F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E3E2FA-7732-4F7C-B732-137B59C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AEBD9-FD60-4F1A-A8A7-7982D324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D633BE-74CB-4E3F-89B0-205A28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0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EBF91-5640-4E7E-8DB4-BFF48F0BC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951AB-266E-418A-9628-D145D2E74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17CF6-9C55-4122-9ED8-0BC206A9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DD84C-9077-4DBB-8784-F572A8C3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508EFC-FCE9-4A1F-AD40-D48E414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21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BEA75-FFF1-409E-988D-64E9B37E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3757D0-9E38-4B74-9249-828EF100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A810BC-5B48-41D3-B5A3-9AAED21B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CC0048-C770-4291-9B4C-0D2CD507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EE79-743C-4329-A58A-063379FE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80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C12B1-9331-4161-89B7-FAE45B34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0F7D96-6AA6-4AF6-AC6C-443E6222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814A1-B571-4352-8336-B0A6AE65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AE57A6-2736-46BF-A668-771A3CE9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AE1D26-591C-47FE-A5A5-D5A0E204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02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8C81C-BC18-4B8B-8394-F991881F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71C5A-0BFF-4391-9385-9F35DB984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9E9475-582D-449F-B9F5-D23A7907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76FF3-17BB-44EE-A25C-ECD480AE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3DA052-59D7-476C-8F85-B196536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7CDF47-3343-42FE-B550-5B9AF5E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04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0534E-F824-4828-B02F-DC9C451D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67A9CA-9B13-470F-A417-C8CB4F18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C6A13D-A9FA-4F3E-A14D-B800D4A3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4C54A5-EBCF-490C-A388-B8712D96D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C16BD-3F76-40FD-8BA6-32DDFC4A9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C9C110-89BA-4E74-ADBF-6293F1F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399B73-5BAA-4E61-A61D-E262D2CB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148A28-7A82-4877-BDC5-150A48F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5F0D6-FC5E-47B4-A1FF-7EF8050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C5E3E4-AFD4-4A0A-85A1-F300E686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2AA457-20A5-48E7-8858-267BE1DE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90C4AA-7CC3-4EB5-B696-E640DFE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DFB8F8-AE6A-436B-A64F-4FA2129F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A7A216-19D4-4196-A235-824C7524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504B-9C9A-4480-8175-8E0C7253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61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B434E-7CC0-4EC1-A65E-84351E3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05D20-4297-47C9-8C65-B7990A1C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267800-521D-4667-A400-913CF088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23BD06-C62E-40AB-9EF9-EF7ABD4B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B7E365-A219-46DE-97D1-629151AD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BD211D-436C-42A0-9587-C4174904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05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29CDC-D72E-4EB3-A6F4-A2D16F10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0A263B-DBF0-4F20-808F-AEBC11967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4E555E-12B1-4F1A-953C-07C80C4B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0DFF23-0929-442F-8C56-A470AB8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74D956-596C-4651-B373-F726E5B0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1C3348-6804-46A6-8AA2-38103A5D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02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D30835-A208-4443-9CDC-3C0A2707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7AD2CA-91BB-43C0-830C-0241D2A25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B1530-5DD4-4CBC-B2AD-7CCB4EFA3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C0E1-0753-4854-BF4D-C0AAE89A6657}" type="datetimeFigureOut">
              <a:rPr lang="it-IT" smtClean="0"/>
              <a:t>14/03/2022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C0A413-D58F-4431-9364-0512416A3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3E245-88B9-41F2-BD7D-5D872C8E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07174-5486-4083-A809-F180D853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53" y="-61406"/>
            <a:ext cx="10515599" cy="699995"/>
          </a:xfrm>
        </p:spPr>
        <p:txBody>
          <a:bodyPr>
            <a:normAutofit/>
          </a:bodyPr>
          <a:lstStyle/>
          <a:p>
            <a:pPr algn="l"/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Progettazione E Implementazione di Sistemi Software In Rete</a:t>
            </a:r>
          </a:p>
        </p:txBody>
      </p:sp>
      <p:pic>
        <p:nvPicPr>
          <p:cNvPr id="5" name="Immagine 4" descr="Immagine che contiene acquario, serbatoio, pianta&#10;&#10;Descrizione generata automaticamente">
            <a:extLst>
              <a:ext uri="{FF2B5EF4-FFF2-40B4-BE49-F238E27FC236}">
                <a16:creationId xmlns:a16="http://schemas.microsoft.com/office/drawing/2014/main" id="{2ECFF009-D622-4FAB-AB7C-4A71530E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17" y="2218473"/>
            <a:ext cx="5143500" cy="4126521"/>
          </a:xfrm>
          <a:prstGeom prst="rect">
            <a:avLst/>
          </a:prstGeom>
        </p:spPr>
      </p:pic>
      <p:pic>
        <p:nvPicPr>
          <p:cNvPr id="7" name="Immagine 6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51FDE281-B82E-429D-8C68-455B8DFD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41" y="1005821"/>
            <a:ext cx="2886566" cy="3438525"/>
          </a:xfrm>
          <a:prstGeom prst="rect">
            <a:avLst/>
          </a:prstGeom>
        </p:spPr>
      </p:pic>
      <p:pic>
        <p:nvPicPr>
          <p:cNvPr id="9" name="Immagine 8" descr="Immagine che contiene acquario, serbatoio, fondale oceanico&#10;&#10;Descrizione generata automaticamente">
            <a:extLst>
              <a:ext uri="{FF2B5EF4-FFF2-40B4-BE49-F238E27FC236}">
                <a16:creationId xmlns:a16="http://schemas.microsoft.com/office/drawing/2014/main" id="{36860BBA-7F3D-4B00-A371-9AE8877D4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" y="1858878"/>
            <a:ext cx="2764155" cy="3140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70B468-92C2-4221-8E0C-D31A994987DE}"/>
              </a:ext>
            </a:extLst>
          </p:cNvPr>
          <p:cNvSpPr txBox="1"/>
          <p:nvPr/>
        </p:nvSpPr>
        <p:spPr>
          <a:xfrm>
            <a:off x="169268" y="6407408"/>
            <a:ext cx="404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Morando Matteo 20029404 – Fornasiero Andrea 20031994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5EE06-7B89-4308-9B02-88E92B6D2B8D}"/>
              </a:ext>
            </a:extLst>
          </p:cNvPr>
          <p:cNvSpPr txBox="1"/>
          <p:nvPr/>
        </p:nvSpPr>
        <p:spPr>
          <a:xfrm>
            <a:off x="11787910" y="6457176"/>
            <a:ext cx="5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57D927-A430-4B8C-9BDF-A275D1AD3DFC}"/>
              </a:ext>
            </a:extLst>
          </p:cNvPr>
          <p:cNvSpPr txBox="1"/>
          <p:nvPr/>
        </p:nvSpPr>
        <p:spPr>
          <a:xfrm>
            <a:off x="169268" y="5820915"/>
            <a:ext cx="132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Anno Accademico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8202494-49E1-4282-871F-5360F151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3" y="638589"/>
            <a:ext cx="1265631" cy="979996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53B6D7BF-D598-40CC-A114-2F51ACC5BD14}"/>
              </a:ext>
            </a:extLst>
          </p:cNvPr>
          <p:cNvSpPr/>
          <p:nvPr/>
        </p:nvSpPr>
        <p:spPr>
          <a:xfrm>
            <a:off x="3615028" y="935548"/>
            <a:ext cx="4423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Acquarium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4" name="Immagine 23" descr="Immagine che contiene serbatoio, acquario&#10;&#10;Descrizione generata automaticamente">
            <a:extLst>
              <a:ext uri="{FF2B5EF4-FFF2-40B4-BE49-F238E27FC236}">
                <a16:creationId xmlns:a16="http://schemas.microsoft.com/office/drawing/2014/main" id="{9E958982-4CF2-4FFA-9710-FC0A2DA39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9" y="4811578"/>
            <a:ext cx="1845945" cy="18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6A01B-F99D-476E-8351-18E60214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Reattori Acquario Marino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6C20FD-3273-4739-AD4C-362A7F21ED0D}"/>
              </a:ext>
            </a:extLst>
          </p:cNvPr>
          <p:cNvSpPr txBox="1"/>
          <p:nvPr/>
        </p:nvSpPr>
        <p:spPr>
          <a:xfrm>
            <a:off x="852255" y="1071492"/>
            <a:ext cx="333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Reattore di calcio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493049-575B-4510-B316-0D17E4DDA763}"/>
              </a:ext>
            </a:extLst>
          </p:cNvPr>
          <p:cNvSpPr txBox="1"/>
          <p:nvPr/>
        </p:nvSpPr>
        <p:spPr>
          <a:xfrm>
            <a:off x="390617" y="5058324"/>
            <a:ext cx="33380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E’ un apparecchio in grado di sciogliere del granulato calcareo e arricchire in questo modo l’acqua dell’acquario con ioni di calcio e idrogeno carbonato.</a:t>
            </a:r>
          </a:p>
          <a:p>
            <a:r>
              <a:rPr lang="it-IT" sz="1400" dirty="0"/>
              <a:t>E’ utilizzato in acquari di grandi dimensioni.</a:t>
            </a:r>
          </a:p>
        </p:txBody>
      </p:sp>
      <p:pic>
        <p:nvPicPr>
          <p:cNvPr id="6" name="Immagine 5" descr="Immagine che contiene utensile da cucina&#10;&#10;Descrizione generata automaticamente">
            <a:extLst>
              <a:ext uri="{FF2B5EF4-FFF2-40B4-BE49-F238E27FC236}">
                <a16:creationId xmlns:a16="http://schemas.microsoft.com/office/drawing/2014/main" id="{984E1BF8-68DF-4C6D-A2B4-A6090F3C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" y="1821311"/>
            <a:ext cx="2791750" cy="2857500"/>
          </a:xfrm>
          <a:prstGeom prst="rect">
            <a:avLst/>
          </a:prstGeom>
        </p:spPr>
      </p:pic>
      <p:pic>
        <p:nvPicPr>
          <p:cNvPr id="8" name="Immagine 7" descr="Immagine che contiene interni, plastica, elettrodomestico, robot da cucina&#10;&#10;Descrizione generata automaticamente">
            <a:extLst>
              <a:ext uri="{FF2B5EF4-FFF2-40B4-BE49-F238E27FC236}">
                <a16:creationId xmlns:a16="http://schemas.microsoft.com/office/drawing/2014/main" id="{FBCEAC71-1931-415F-9DCD-98E4AD61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7" y="1743410"/>
            <a:ext cx="3058264" cy="3160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24BCD0-734F-471C-A12C-7D5F4689D5D8}"/>
              </a:ext>
            </a:extLst>
          </p:cNvPr>
          <p:cNvSpPr txBox="1"/>
          <p:nvPr/>
        </p:nvSpPr>
        <p:spPr>
          <a:xfrm>
            <a:off x="8001744" y="10510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Reattori ad alghe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7C8C73-016D-4174-A9E3-B1CC7A42C751}"/>
              </a:ext>
            </a:extLst>
          </p:cNvPr>
          <p:cNvSpPr txBox="1"/>
          <p:nvPr/>
        </p:nvSpPr>
        <p:spPr>
          <a:xfrm>
            <a:off x="7188605" y="5227069"/>
            <a:ext cx="3827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Servono per mantenere a zero o a livelli molto bassi i fosfati e silicati in acquario di tipo reef e contrastare le alghe indesiderate con l’ausilio delle macroalghe coltivate al suo interno.</a:t>
            </a:r>
          </a:p>
          <a:p>
            <a:r>
              <a:rPr lang="it-IT" sz="1400" dirty="0"/>
              <a:t>Sono utilizzati in acquari di grandi dimensioni.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54446C-014E-4419-93F1-68C745B5A574}"/>
              </a:ext>
            </a:extLst>
          </p:cNvPr>
          <p:cNvSpPr txBox="1"/>
          <p:nvPr/>
        </p:nvSpPr>
        <p:spPr>
          <a:xfrm>
            <a:off x="11721483" y="6531436"/>
            <a:ext cx="4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776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70D00B-9B23-4AE1-9A87-20FCE620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254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Illuminazione – Prese Ciabatte – Timer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D8B8AA-295D-40AF-B68D-B04E1856F4E2}"/>
              </a:ext>
            </a:extLst>
          </p:cNvPr>
          <p:cNvSpPr txBox="1"/>
          <p:nvPr/>
        </p:nvSpPr>
        <p:spPr>
          <a:xfrm>
            <a:off x="378721" y="1213548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Lampade Led, Neon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57378-CAD1-444B-98EB-4170B47EB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1812369"/>
            <a:ext cx="3180523" cy="22959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8CE9A2-CD72-4788-B663-6564728A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4400817"/>
            <a:ext cx="2415209" cy="22244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ED6AF2-5F6F-454D-838E-8852AA2C2271}"/>
              </a:ext>
            </a:extLst>
          </p:cNvPr>
          <p:cNvSpPr txBox="1"/>
          <p:nvPr/>
        </p:nvSpPr>
        <p:spPr>
          <a:xfrm>
            <a:off x="3575601" y="2105561"/>
            <a:ext cx="2744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luce nell’acquario è indispensabile in quanto  stimola l’attività dei pesci e fornisce alle piante l’energia per la fotosintesi clorofilliana.</a:t>
            </a:r>
          </a:p>
        </p:txBody>
      </p:sp>
      <p:pic>
        <p:nvPicPr>
          <p:cNvPr id="11" name="Immagine 10" descr="Immagine che contiene testo, dispositivo, bianco&#10;&#10;Descrizione generata automaticamente">
            <a:extLst>
              <a:ext uri="{FF2B5EF4-FFF2-40B4-BE49-F238E27FC236}">
                <a16:creationId xmlns:a16="http://schemas.microsoft.com/office/drawing/2014/main" id="{8469E9B7-1C60-4FE8-8219-74B5B3F71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29" y="1441966"/>
            <a:ext cx="2190750" cy="24941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BE8A44D-9840-473E-B2D5-9CEDB5D0BB0D}"/>
              </a:ext>
            </a:extLst>
          </p:cNvPr>
          <p:cNvSpPr txBox="1"/>
          <p:nvPr/>
        </p:nvSpPr>
        <p:spPr>
          <a:xfrm>
            <a:off x="10057779" y="838667"/>
            <a:ext cx="13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Timer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8E10D5-604B-44C7-92AE-DF44FB3644CF}"/>
              </a:ext>
            </a:extLst>
          </p:cNvPr>
          <p:cNvSpPr txBox="1"/>
          <p:nvPr/>
        </p:nvSpPr>
        <p:spPr>
          <a:xfrm>
            <a:off x="9622529" y="4175798"/>
            <a:ext cx="2190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Dotato di accensione e spegnimento automatico, serve per controllare l’acquario.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7311B6-FB5D-4067-84D8-23296B1A98DC}"/>
              </a:ext>
            </a:extLst>
          </p:cNvPr>
          <p:cNvSpPr txBox="1"/>
          <p:nvPr/>
        </p:nvSpPr>
        <p:spPr>
          <a:xfrm>
            <a:off x="6968417" y="356676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Prese Ciabatte</a:t>
            </a:r>
          </a:p>
        </p:txBody>
      </p:sp>
      <p:pic>
        <p:nvPicPr>
          <p:cNvPr id="16" name="Immagine 1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1AB643A-A11B-477F-92B1-FC6E9C5A6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52" y="4080581"/>
            <a:ext cx="2144781" cy="21447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1E4FA8-96B9-45B8-902E-26CF73908192}"/>
              </a:ext>
            </a:extLst>
          </p:cNvPr>
          <p:cNvSpPr txBox="1"/>
          <p:nvPr/>
        </p:nvSpPr>
        <p:spPr>
          <a:xfrm>
            <a:off x="4712005" y="4496079"/>
            <a:ext cx="2144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ciabatta serve a garantire il funzionamento di più dispositivi elettronici contemporaneamente.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AAF62-5DA6-4232-8CAA-66564280EAF2}"/>
              </a:ext>
            </a:extLst>
          </p:cNvPr>
          <p:cNvSpPr txBox="1"/>
          <p:nvPr/>
        </p:nvSpPr>
        <p:spPr>
          <a:xfrm>
            <a:off x="11776193" y="6488668"/>
            <a:ext cx="57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219C5-2D82-4C88-AFD8-8C40439F1482}"/>
              </a:ext>
            </a:extLst>
          </p:cNvPr>
          <p:cNvSpPr txBox="1"/>
          <p:nvPr/>
        </p:nvSpPr>
        <p:spPr>
          <a:xfrm>
            <a:off x="2652324" y="5015883"/>
            <a:ext cx="923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lampada per acquari senza coperchio.</a:t>
            </a:r>
          </a:p>
        </p:txBody>
      </p:sp>
    </p:spTree>
    <p:extLst>
      <p:ext uri="{BB962C8B-B14F-4D97-AF65-F5344CB8AC3E}">
        <p14:creationId xmlns:p14="http://schemas.microsoft.com/office/powerpoint/2010/main" val="10099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8459D-AC96-4FF2-98AD-8AE7A02A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-1142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Deionizzatore: Osmosi Inversa + Impianto di Osmosi</a:t>
            </a:r>
          </a:p>
        </p:txBody>
      </p:sp>
      <p:pic>
        <p:nvPicPr>
          <p:cNvPr id="5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B61AD951-2AE5-4349-83F9-36DF8796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" y="1226931"/>
            <a:ext cx="2995051" cy="35736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E7D701-E749-43D5-83B4-85CFF815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8" y="1226931"/>
            <a:ext cx="4338203" cy="37768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FCC2AD-133D-4D11-969F-2EA351D95F05}"/>
              </a:ext>
            </a:extLst>
          </p:cNvPr>
          <p:cNvSpPr txBox="1"/>
          <p:nvPr/>
        </p:nvSpPr>
        <p:spPr>
          <a:xfrm>
            <a:off x="616225" y="5277678"/>
            <a:ext cx="391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L’Osmosi inversa elimina le particelle inquinanti  assicurando così l’assoluta purezza batteriologica dell’acqua.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F34D03-FDDA-4C86-811A-403137228C21}"/>
              </a:ext>
            </a:extLst>
          </p:cNvPr>
          <p:cNvSpPr txBox="1"/>
          <p:nvPr/>
        </p:nvSpPr>
        <p:spPr>
          <a:xfrm>
            <a:off x="7191324" y="5400788"/>
            <a:ext cx="466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di Osmosi è una purificazione dell’acqua che filtra i sali minerali presenti nell’acqua ed elimina i batteri.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3A754B8-2EF1-4A0E-B937-730D047AD86E}"/>
              </a:ext>
            </a:extLst>
          </p:cNvPr>
          <p:cNvSpPr txBox="1"/>
          <p:nvPr/>
        </p:nvSpPr>
        <p:spPr>
          <a:xfrm>
            <a:off x="11796091" y="6492458"/>
            <a:ext cx="79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7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388C7-2DD8-444E-ACCE-73D8674E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76" y="-196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Decorazioni Acquari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368E2A-675C-45EF-8C65-327B5932B71E}"/>
              </a:ext>
            </a:extLst>
          </p:cNvPr>
          <p:cNvSpPr txBox="1"/>
          <p:nvPr/>
        </p:nvSpPr>
        <p:spPr>
          <a:xfrm>
            <a:off x="451443" y="840770"/>
            <a:ext cx="372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Decorazioni Acquario Tropicale (Dolce)</a:t>
            </a:r>
          </a:p>
        </p:txBody>
      </p:sp>
      <p:pic>
        <p:nvPicPr>
          <p:cNvPr id="6" name="Immagine 5" descr="Immagine che contiene fiore, pianta, giardino&#10;&#10;Descrizione generata automaticamente">
            <a:extLst>
              <a:ext uri="{FF2B5EF4-FFF2-40B4-BE49-F238E27FC236}">
                <a16:creationId xmlns:a16="http://schemas.microsoft.com/office/drawing/2014/main" id="{521AA806-6BAF-4CA5-B6DE-977140F7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1604123"/>
            <a:ext cx="1348298" cy="1544531"/>
          </a:xfrm>
          <a:prstGeom prst="rect">
            <a:avLst/>
          </a:prstGeom>
        </p:spPr>
      </p:pic>
      <p:pic>
        <p:nvPicPr>
          <p:cNvPr id="8" name="Immagine 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35D3B2C7-402C-4F1D-8E59-F05D798A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7" y="1721425"/>
            <a:ext cx="1717606" cy="1309925"/>
          </a:xfrm>
          <a:prstGeom prst="rect">
            <a:avLst/>
          </a:prstGeom>
        </p:spPr>
      </p:pic>
      <p:pic>
        <p:nvPicPr>
          <p:cNvPr id="10" name="Immagine 9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627EC485-8E23-45D7-9DBB-17A88624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5155300"/>
            <a:ext cx="1590611" cy="1542221"/>
          </a:xfrm>
          <a:prstGeom prst="rect">
            <a:avLst/>
          </a:prstGeom>
        </p:spPr>
      </p:pic>
      <p:pic>
        <p:nvPicPr>
          <p:cNvPr id="12" name="Immagine 11" descr="Immagine che contiene roccia, natura, pietra&#10;&#10;Descrizione generata automaticamente">
            <a:extLst>
              <a:ext uri="{FF2B5EF4-FFF2-40B4-BE49-F238E27FC236}">
                <a16:creationId xmlns:a16="http://schemas.microsoft.com/office/drawing/2014/main" id="{87D57777-6E00-4177-96C0-670B8BDF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8" y="3506089"/>
            <a:ext cx="1982222" cy="13181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B50EC3-543B-4D2B-A3A8-0D9B6325C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81" y="5173449"/>
            <a:ext cx="1249017" cy="15422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DC1B50-24ED-4EDD-8EB8-7F3261944719}"/>
              </a:ext>
            </a:extLst>
          </p:cNvPr>
          <p:cNvSpPr txBox="1"/>
          <p:nvPr/>
        </p:nvSpPr>
        <p:spPr>
          <a:xfrm>
            <a:off x="8063909" y="821336"/>
            <a:ext cx="33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Decorazioni Acquario Marino</a:t>
            </a:r>
          </a:p>
        </p:txBody>
      </p:sp>
      <p:pic>
        <p:nvPicPr>
          <p:cNvPr id="17" name="Immagine 16" descr="Immagine che contiene piatto&#10;&#10;Descrizione generata automaticamente">
            <a:extLst>
              <a:ext uri="{FF2B5EF4-FFF2-40B4-BE49-F238E27FC236}">
                <a16:creationId xmlns:a16="http://schemas.microsoft.com/office/drawing/2014/main" id="{1315F000-FDF8-4FD1-9DB0-047BC3869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05" y="1534930"/>
            <a:ext cx="1137104" cy="2022707"/>
          </a:xfrm>
          <a:prstGeom prst="rect">
            <a:avLst/>
          </a:prstGeom>
        </p:spPr>
      </p:pic>
      <p:pic>
        <p:nvPicPr>
          <p:cNvPr id="19" name="Immagine 18" descr="Immagine che contiene fiore, pianta, bouquet&#10;&#10;Descrizione generata automaticamente">
            <a:extLst>
              <a:ext uri="{FF2B5EF4-FFF2-40B4-BE49-F238E27FC236}">
                <a16:creationId xmlns:a16="http://schemas.microsoft.com/office/drawing/2014/main" id="{CC8BE997-B7F3-454C-8C88-ADA9B0417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09" y="1566834"/>
            <a:ext cx="1590611" cy="1852594"/>
          </a:xfrm>
          <a:prstGeom prst="rect">
            <a:avLst/>
          </a:prstGeom>
        </p:spPr>
      </p:pic>
      <p:pic>
        <p:nvPicPr>
          <p:cNvPr id="21" name="Immagine 20" descr="Immagine che contiene celenterato, pianta, corallo&#10;&#10;Descrizione generata automaticamente">
            <a:extLst>
              <a:ext uri="{FF2B5EF4-FFF2-40B4-BE49-F238E27FC236}">
                <a16:creationId xmlns:a16="http://schemas.microsoft.com/office/drawing/2014/main" id="{5EB70C08-A109-4867-922E-CE7C17E8E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69" y="3795594"/>
            <a:ext cx="1302389" cy="130238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9D3425-0E8D-45A4-ADBD-782631553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3847835"/>
            <a:ext cx="1197906" cy="1197906"/>
          </a:xfrm>
          <a:prstGeom prst="rect">
            <a:avLst/>
          </a:prstGeom>
        </p:spPr>
      </p:pic>
      <p:pic>
        <p:nvPicPr>
          <p:cNvPr id="25" name="Immagine 24" descr="Immagine che contiene invertebrato, stella marina, echinoderma, parecchi&#10;&#10;Descrizione generata automaticamente">
            <a:extLst>
              <a:ext uri="{FF2B5EF4-FFF2-40B4-BE49-F238E27FC236}">
                <a16:creationId xmlns:a16="http://schemas.microsoft.com/office/drawing/2014/main" id="{83B92F96-7439-4555-A30F-0B1023393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42" y="5364933"/>
            <a:ext cx="1590611" cy="1302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A5251FC-99A5-439E-94FE-1C4BD4CB0B9D}"/>
              </a:ext>
            </a:extLst>
          </p:cNvPr>
          <p:cNvSpPr txBox="1"/>
          <p:nvPr/>
        </p:nvSpPr>
        <p:spPr>
          <a:xfrm>
            <a:off x="4572988" y="3385466"/>
            <a:ext cx="300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Le decorazioni degli Acquari Marini e Tropicali ricreano il paesaggio naturale.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F46F0F-C3B5-48A8-9FA1-BB1390196C4F}"/>
              </a:ext>
            </a:extLst>
          </p:cNvPr>
          <p:cNvSpPr txBox="1"/>
          <p:nvPr/>
        </p:nvSpPr>
        <p:spPr>
          <a:xfrm>
            <a:off x="11763375" y="648866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653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-1668462"/>
            <a:ext cx="9144000" cy="2387600"/>
          </a:xfrm>
        </p:spPr>
        <p:txBody>
          <a:bodyPr>
            <a:normAutofit/>
          </a:bodyPr>
          <a:lstStyle/>
          <a:p>
            <a:r>
              <a:rPr lang="it-IT" sz="4000" dirty="0"/>
              <a:t>Tipologie di Pesci di Acqua Dolce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FDD6E-1186-4A2C-AD88-1FEBFAD69716}"/>
              </a:ext>
            </a:extLst>
          </p:cNvPr>
          <p:cNvSpPr txBox="1"/>
          <p:nvPr/>
        </p:nvSpPr>
        <p:spPr>
          <a:xfrm>
            <a:off x="4047930" y="100962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Senza l’utilizzo di un Riscaldatore </a:t>
            </a:r>
          </a:p>
        </p:txBody>
      </p:sp>
      <p:pic>
        <p:nvPicPr>
          <p:cNvPr id="6" name="Immagine 5" descr="Immagine che contiene pesce, malacopteri, colorato&#10;&#10;Descrizione generata automaticamente">
            <a:extLst>
              <a:ext uri="{FF2B5EF4-FFF2-40B4-BE49-F238E27FC236}">
                <a16:creationId xmlns:a16="http://schemas.microsoft.com/office/drawing/2014/main" id="{0F3B0605-473D-4BAB-BF5E-DFFC3C0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700212"/>
            <a:ext cx="2143125" cy="2143125"/>
          </a:xfrm>
          <a:prstGeom prst="rect">
            <a:avLst/>
          </a:prstGeom>
        </p:spPr>
      </p:pic>
      <p:pic>
        <p:nvPicPr>
          <p:cNvPr id="8" name="Immagine 7" descr="Immagine che contiene pesce, malacopteri&#10;&#10;Descrizione generata automaticamente">
            <a:extLst>
              <a:ext uri="{FF2B5EF4-FFF2-40B4-BE49-F238E27FC236}">
                <a16:creationId xmlns:a16="http://schemas.microsoft.com/office/drawing/2014/main" id="{D1042CC7-4470-4E61-A3BC-65BA3F77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66" y="1504950"/>
            <a:ext cx="2804918" cy="1995486"/>
          </a:xfrm>
          <a:prstGeom prst="rect">
            <a:avLst/>
          </a:prstGeom>
        </p:spPr>
      </p:pic>
      <p:pic>
        <p:nvPicPr>
          <p:cNvPr id="10" name="Immagine 9" descr="Immagine che contiene uccello, terra, esterni, erba&#10;&#10;Descrizione generata automaticamente">
            <a:extLst>
              <a:ext uri="{FF2B5EF4-FFF2-40B4-BE49-F238E27FC236}">
                <a16:creationId xmlns:a16="http://schemas.microsoft.com/office/drawing/2014/main" id="{47F087FC-8D9D-4FBD-AB74-3B327722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4503182"/>
            <a:ext cx="2733675" cy="180080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C074C1-A636-4B3A-8DCC-CA1F3A563E0E}"/>
              </a:ext>
            </a:extLst>
          </p:cNvPr>
          <p:cNvSpPr txBox="1"/>
          <p:nvPr/>
        </p:nvSpPr>
        <p:spPr>
          <a:xfrm>
            <a:off x="595312" y="413385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Carassius Auratus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8024C9-E4DE-47E4-9A85-F36547DD64E1}"/>
              </a:ext>
            </a:extLst>
          </p:cNvPr>
          <p:cNvSpPr txBox="1"/>
          <p:nvPr/>
        </p:nvSpPr>
        <p:spPr>
          <a:xfrm>
            <a:off x="9320212" y="717232"/>
            <a:ext cx="218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Pethia Conchonius (Barbo Rosa)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15E37F-EA0A-4CBB-AB59-997459E42742}"/>
              </a:ext>
            </a:extLst>
          </p:cNvPr>
          <p:cNvSpPr txBox="1"/>
          <p:nvPr/>
        </p:nvSpPr>
        <p:spPr>
          <a:xfrm>
            <a:off x="4962525" y="3982623"/>
            <a:ext cx="264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Oryzias Woworae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AFB82A-24A7-4FD4-8C7D-C329E3EAB115}"/>
              </a:ext>
            </a:extLst>
          </p:cNvPr>
          <p:cNvSpPr txBox="1"/>
          <p:nvPr/>
        </p:nvSpPr>
        <p:spPr>
          <a:xfrm>
            <a:off x="4033642" y="1926983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Alcuni esempi di pesci che possono vivere in acquario o anche in laghetti senza l’utilizzo di un riscaldatore.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70DDB-9B7D-4C31-9DFE-B4CFCF3A8409}"/>
              </a:ext>
            </a:extLst>
          </p:cNvPr>
          <p:cNvSpPr txBox="1"/>
          <p:nvPr/>
        </p:nvSpPr>
        <p:spPr>
          <a:xfrm>
            <a:off x="11737084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9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86E1-776E-42E3-88F0-FE33D0EAC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5" y="-1677987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Tipologie di Pesci Acqua Dolce con Riscaldatore</a:t>
            </a:r>
          </a:p>
        </p:txBody>
      </p:sp>
      <p:pic>
        <p:nvPicPr>
          <p:cNvPr id="5" name="Immagine 4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D04601BC-CA34-4AE9-96B6-9A159EF8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426264"/>
            <a:ext cx="2431774" cy="1823831"/>
          </a:xfrm>
          <a:prstGeom prst="rect">
            <a:avLst/>
          </a:prstGeom>
        </p:spPr>
      </p:pic>
      <p:pic>
        <p:nvPicPr>
          <p:cNvPr id="7" name="Immagine 6" descr="Immagine che contiene pesce, malacopteri, serbatoio, arancia&#10;&#10;Descrizione generata automaticamente">
            <a:extLst>
              <a:ext uri="{FF2B5EF4-FFF2-40B4-BE49-F238E27FC236}">
                <a16:creationId xmlns:a16="http://schemas.microsoft.com/office/drawing/2014/main" id="{004B4A7E-2981-4A2E-9158-5BA52486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40" y="1252330"/>
            <a:ext cx="2176670" cy="2176670"/>
          </a:xfrm>
          <a:prstGeom prst="rect">
            <a:avLst/>
          </a:prstGeom>
        </p:spPr>
      </p:pic>
      <p:pic>
        <p:nvPicPr>
          <p:cNvPr id="9" name="Immagine 8" descr="Immagine che contiene albero, esterni, colorato, pesce&#10;&#10;Descrizione generata automaticamente">
            <a:extLst>
              <a:ext uri="{FF2B5EF4-FFF2-40B4-BE49-F238E27FC236}">
                <a16:creationId xmlns:a16="http://schemas.microsoft.com/office/drawing/2014/main" id="{6A4E561D-379F-480D-8D9B-C157F72E5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8" y="4182100"/>
            <a:ext cx="3098094" cy="17129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ED50AA-00F9-4722-9868-3A6854DF02C7}"/>
              </a:ext>
            </a:extLst>
          </p:cNvPr>
          <p:cNvSpPr txBox="1"/>
          <p:nvPr/>
        </p:nvSpPr>
        <p:spPr>
          <a:xfrm>
            <a:off x="440635" y="3550596"/>
            <a:ext cx="243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Poecilia Reticulata (Guppy)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3D622-9C3A-48F5-9A73-B159C448FB23}"/>
              </a:ext>
            </a:extLst>
          </p:cNvPr>
          <p:cNvSpPr txBox="1"/>
          <p:nvPr/>
        </p:nvSpPr>
        <p:spPr>
          <a:xfrm>
            <a:off x="4487967" y="6118097"/>
            <a:ext cx="296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Paracheirodon Innesi (Neon)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8CF33-9611-4E15-8747-CF90F0E79813}"/>
              </a:ext>
            </a:extLst>
          </p:cNvPr>
          <p:cNvSpPr txBox="1"/>
          <p:nvPr/>
        </p:nvSpPr>
        <p:spPr>
          <a:xfrm>
            <a:off x="9182570" y="3633163"/>
            <a:ext cx="286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Xiphophorus maculatus (Platy)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D0EE7E-DA58-49DC-B1B1-E126763A8D59}"/>
              </a:ext>
            </a:extLst>
          </p:cNvPr>
          <p:cNvSpPr txBox="1"/>
          <p:nvPr/>
        </p:nvSpPr>
        <p:spPr>
          <a:xfrm>
            <a:off x="3993823" y="1443683"/>
            <a:ext cx="4204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pesci tropicali necessitano di un riscaldatore in vasca sia per la loro riproduzione che per rimanere in vita, dal momento che la temperatura deve essere adattata alle loro caratteristiche.</a:t>
            </a:r>
          </a:p>
          <a:p>
            <a:r>
              <a:rPr lang="it-IT" sz="1600" dirty="0"/>
              <a:t>I Guppy necessitano di una temperatura che varia tra 24-30 gradi; per i Platy la temperatura varia tra i 24-26 gradi, mentre per i Neon tra i 18-24 gradi.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962562-2BBF-442D-B9E8-2C453F38D4BE}"/>
              </a:ext>
            </a:extLst>
          </p:cNvPr>
          <p:cNvSpPr txBox="1"/>
          <p:nvPr/>
        </p:nvSpPr>
        <p:spPr>
          <a:xfrm>
            <a:off x="11764652" y="6456651"/>
            <a:ext cx="57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68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DD441-0760-4475-A4C6-BE4967EA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-215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Tipi di pesci Acquario Marino</a:t>
            </a:r>
          </a:p>
        </p:txBody>
      </p:sp>
      <p:pic>
        <p:nvPicPr>
          <p:cNvPr id="5" name="Immagine 4" descr="Immagine che contiene pesce&#10;&#10;Descrizione generata automaticamente">
            <a:extLst>
              <a:ext uri="{FF2B5EF4-FFF2-40B4-BE49-F238E27FC236}">
                <a16:creationId xmlns:a16="http://schemas.microsoft.com/office/drawing/2014/main" id="{75EEBE95-62A5-4288-9DC1-B19D91F6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" y="1779587"/>
            <a:ext cx="2320691" cy="1547127"/>
          </a:xfrm>
          <a:prstGeom prst="rect">
            <a:avLst/>
          </a:prstGeom>
        </p:spPr>
      </p:pic>
      <p:pic>
        <p:nvPicPr>
          <p:cNvPr id="9" name="Immagine 8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DBC76B5D-8A3E-4B57-9FB9-9DDA2D53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54" y="1686605"/>
            <a:ext cx="2231727" cy="1562209"/>
          </a:xfrm>
          <a:prstGeom prst="rect">
            <a:avLst/>
          </a:prstGeom>
        </p:spPr>
      </p:pic>
      <p:pic>
        <p:nvPicPr>
          <p:cNvPr id="11" name="Immagine 10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6CB4F8D7-3FF3-452C-B4FB-1B710643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65" y="3685175"/>
            <a:ext cx="2777260" cy="156220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A328E4-3476-4EDE-BC9A-843845D17809}"/>
              </a:ext>
            </a:extLst>
          </p:cNvPr>
          <p:cNvSpPr txBox="1"/>
          <p:nvPr/>
        </p:nvSpPr>
        <p:spPr>
          <a:xfrm>
            <a:off x="131592" y="3531287"/>
            <a:ext cx="263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Pterois Volitans (Pesce Scorpione)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5D69343-55D4-47D1-AFF7-CE9584C06BCC}"/>
              </a:ext>
            </a:extLst>
          </p:cNvPr>
          <p:cNvSpPr txBox="1"/>
          <p:nvPr/>
        </p:nvSpPr>
        <p:spPr>
          <a:xfrm>
            <a:off x="9092232" y="1080473"/>
            <a:ext cx="251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Tetraodontidae (Pesce Palla)</a:t>
            </a:r>
          </a:p>
        </p:txBody>
      </p:sp>
      <p:pic>
        <p:nvPicPr>
          <p:cNvPr id="15" name="Immagine 14" descr="Immagine che contiene pesce, pterois radiata, colorato, vicino&#10;&#10;Descrizione generata automaticamente">
            <a:extLst>
              <a:ext uri="{FF2B5EF4-FFF2-40B4-BE49-F238E27FC236}">
                <a16:creationId xmlns:a16="http://schemas.microsoft.com/office/drawing/2014/main" id="{D31413DA-DEF2-41E3-A6E2-F37FEFF5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22" y="4972691"/>
            <a:ext cx="2466146" cy="139161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E4D79B-CDD4-49C0-B04B-9BAE41C090EB}"/>
              </a:ext>
            </a:extLst>
          </p:cNvPr>
          <p:cNvSpPr txBox="1"/>
          <p:nvPr/>
        </p:nvSpPr>
        <p:spPr>
          <a:xfrm>
            <a:off x="4253435" y="4466279"/>
            <a:ext cx="310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Amphiprioninae (Pesce Pagliaccio)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F46D7D-733A-40CC-BC38-0684BF588AFE}"/>
              </a:ext>
            </a:extLst>
          </p:cNvPr>
          <p:cNvSpPr txBox="1"/>
          <p:nvPr/>
        </p:nvSpPr>
        <p:spPr>
          <a:xfrm>
            <a:off x="3414820" y="1489902"/>
            <a:ext cx="4781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Queste tipologie di pesci sono molto più delicati dei tropicali, perché richiedono più manutenzione e più cura; infatti per ognuno di essi è consigliato avere delle vasche di grandi dimensioni. Il pesce scorpione ha bisogno una vasca da 400 litri e una temperatura che varia tra i 26-30 gradi, per il pesce palla una vasca da 150 litri e una temperatura che varia tra i 24-28 gradi, mentre per il pesce pagliaccio una vasca da 200 litri ed una temperatura che non deve abbassarsi mai sotto i 24 gradi.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FA2F6CF-C507-492D-912B-2343834DA1A8}"/>
              </a:ext>
            </a:extLst>
          </p:cNvPr>
          <p:cNvSpPr txBox="1"/>
          <p:nvPr/>
        </p:nvSpPr>
        <p:spPr>
          <a:xfrm>
            <a:off x="11764148" y="6488668"/>
            <a:ext cx="58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4E8E25-FF29-4CE4-856D-64D27C44B0E2}"/>
              </a:ext>
            </a:extLst>
          </p:cNvPr>
          <p:cNvSpPr txBox="1"/>
          <p:nvPr/>
        </p:nvSpPr>
        <p:spPr>
          <a:xfrm>
            <a:off x="9142444" y="5501160"/>
            <a:ext cx="246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Pesce palla gonfio, quando avverte un pericolo diventa un palloncino per un periodo di 15 minuti.</a:t>
            </a:r>
          </a:p>
        </p:txBody>
      </p:sp>
    </p:spTree>
    <p:extLst>
      <p:ext uri="{BB962C8B-B14F-4D97-AF65-F5344CB8AC3E}">
        <p14:creationId xmlns:p14="http://schemas.microsoft.com/office/powerpoint/2010/main" val="23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DE99-BEAC-4368-97E5-5016DBBB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633" y="-1072331"/>
            <a:ext cx="9467018" cy="1962150"/>
          </a:xfrm>
        </p:spPr>
        <p:txBody>
          <a:bodyPr>
            <a:normAutofit/>
          </a:bodyPr>
          <a:lstStyle/>
          <a:p>
            <a:r>
              <a:rPr lang="it-IT" sz="3200" dirty="0"/>
              <a:t>Tipi di Piante Acquatiche per Acquario Tropicale (Dolce)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3A8CE9-31F5-45C4-8347-A7024CA91278}"/>
              </a:ext>
            </a:extLst>
          </p:cNvPr>
          <p:cNvSpPr txBox="1"/>
          <p:nvPr/>
        </p:nvSpPr>
        <p:spPr>
          <a:xfrm>
            <a:off x="11791950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pic>
        <p:nvPicPr>
          <p:cNvPr id="6" name="Immagine 5" descr="Immagine che contiene verdura, pianta, lattuga, spinaci&#10;&#10;Descrizione generata automaticamente">
            <a:extLst>
              <a:ext uri="{FF2B5EF4-FFF2-40B4-BE49-F238E27FC236}">
                <a16:creationId xmlns:a16="http://schemas.microsoft.com/office/drawing/2014/main" id="{03080DAE-318B-4464-83F1-3D9554A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9" y="2295525"/>
            <a:ext cx="2387601" cy="22955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1816ED-A8BA-4A34-9964-811E9AC56D3C}"/>
              </a:ext>
            </a:extLst>
          </p:cNvPr>
          <p:cNvSpPr txBox="1"/>
          <p:nvPr/>
        </p:nvSpPr>
        <p:spPr>
          <a:xfrm>
            <a:off x="527608" y="175259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Anubias Barteri Nana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C481A3-5E49-4FF7-80E0-9D9742690420}"/>
              </a:ext>
            </a:extLst>
          </p:cNvPr>
          <p:cNvSpPr txBox="1"/>
          <p:nvPr/>
        </p:nvSpPr>
        <p:spPr>
          <a:xfrm>
            <a:off x="346217" y="4764643"/>
            <a:ext cx="22796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Tipo di pianta che si adatta a qualsiasi valore dell’acqua, ha una crescita molto lenta; può essere inserita in acquario con i pesci rossi.</a:t>
            </a:r>
          </a:p>
        </p:txBody>
      </p:sp>
      <p:pic>
        <p:nvPicPr>
          <p:cNvPr id="10" name="Immagine 9" descr="Immagine che contiene albero, pianta, esterni, verde&#10;&#10;Descrizione generata automaticamente">
            <a:extLst>
              <a:ext uri="{FF2B5EF4-FFF2-40B4-BE49-F238E27FC236}">
                <a16:creationId xmlns:a16="http://schemas.microsoft.com/office/drawing/2014/main" id="{DA695F9D-657C-4BF6-A6ED-6A81E7E4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3225314"/>
            <a:ext cx="2612463" cy="19621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8787A-08B7-45E7-9EB0-FFE4776EF212}"/>
              </a:ext>
            </a:extLst>
          </p:cNvPr>
          <p:cNvSpPr txBox="1"/>
          <p:nvPr/>
        </p:nvSpPr>
        <p:spPr>
          <a:xfrm>
            <a:off x="3952253" y="2542460"/>
            <a:ext cx="251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Riccia Fluitans (Muschio)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0436C2-D607-42AD-8358-36F0DB03D370}"/>
              </a:ext>
            </a:extLst>
          </p:cNvPr>
          <p:cNvSpPr txBox="1"/>
          <p:nvPr/>
        </p:nvSpPr>
        <p:spPr>
          <a:xfrm>
            <a:off x="3692828" y="5319117"/>
            <a:ext cx="2788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Pianta che vive nei laghi o nei fiumi; solitamente sul pelo dell’acqua forma folti cuscinetti, ideali per il riparo di piccoli pesci o avannotti.</a:t>
            </a:r>
          </a:p>
        </p:txBody>
      </p:sp>
      <p:pic>
        <p:nvPicPr>
          <p:cNvPr id="14" name="Immagine 13" descr="Immagine che contiene pianta, foglia, felce&#10;&#10;Descrizione generata automaticamente">
            <a:extLst>
              <a:ext uri="{FF2B5EF4-FFF2-40B4-BE49-F238E27FC236}">
                <a16:creationId xmlns:a16="http://schemas.microsoft.com/office/drawing/2014/main" id="{5E3DDF59-6C3E-420E-81C9-A41EFF1BF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18" y="1752599"/>
            <a:ext cx="2112940" cy="17145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2739D68-1A4E-409D-ACD5-E1D013368373}"/>
              </a:ext>
            </a:extLst>
          </p:cNvPr>
          <p:cNvSpPr txBox="1"/>
          <p:nvPr/>
        </p:nvSpPr>
        <p:spPr>
          <a:xfrm>
            <a:off x="7430553" y="1180684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Engea Densa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6CD1BA-3340-4528-A5C9-093E48EC4C8F}"/>
              </a:ext>
            </a:extLst>
          </p:cNvPr>
          <p:cNvSpPr txBox="1"/>
          <p:nvPr/>
        </p:nvSpPr>
        <p:spPr>
          <a:xfrm>
            <a:off x="7350395" y="3887480"/>
            <a:ext cx="211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Pianta Acquatica che può crescere sino a 4 metri di profondità, gli steli sono lunghi e costellati da una fitta serie di foglie.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8AA3B8-D7F4-4DCB-82CF-2447B0327E87}"/>
              </a:ext>
            </a:extLst>
          </p:cNvPr>
          <p:cNvSpPr txBox="1"/>
          <p:nvPr/>
        </p:nvSpPr>
        <p:spPr>
          <a:xfrm>
            <a:off x="10171929" y="1443334"/>
            <a:ext cx="1695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Alcuni tipi di piante acquatiche che possono vivere all’interno di una vasca. Per la cura delle piante e la loro crescita è necessario disporre come fondo un substrato fertile, degli accessori per la potatura. Se per caso non si dispone di impianti di CO</a:t>
            </a:r>
            <a:r>
              <a:rPr lang="it-IT" sz="1400" baseline="-25000" dirty="0"/>
              <a:t>2</a:t>
            </a:r>
            <a:r>
              <a:rPr lang="it-IT" sz="1400" dirty="0"/>
              <a:t> in alternativa si possono acquistare prodotti che favoriscano la loro crescita. </a:t>
            </a:r>
          </a:p>
        </p:txBody>
      </p:sp>
    </p:spTree>
    <p:extLst>
      <p:ext uri="{BB962C8B-B14F-4D97-AF65-F5344CB8AC3E}">
        <p14:creationId xmlns:p14="http://schemas.microsoft.com/office/powerpoint/2010/main" val="36197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4ADB1-FAC9-48A2-B738-6418B1C1B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44662"/>
            <a:ext cx="9144000" cy="2387600"/>
          </a:xfrm>
        </p:spPr>
        <p:txBody>
          <a:bodyPr>
            <a:normAutofit/>
          </a:bodyPr>
          <a:lstStyle/>
          <a:p>
            <a:r>
              <a:rPr lang="it-IT" sz="3600" dirty="0"/>
              <a:t>Tipi di Coralli e Anemoni per Acquario Marino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6F20D-E989-4E27-A89E-89ABA5A913EA}"/>
              </a:ext>
            </a:extLst>
          </p:cNvPr>
          <p:cNvSpPr txBox="1"/>
          <p:nvPr/>
        </p:nvSpPr>
        <p:spPr>
          <a:xfrm>
            <a:off x="11753850" y="6410325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  <p:pic>
        <p:nvPicPr>
          <p:cNvPr id="6" name="Immagine 5" descr="Immagine che contiene invertebrato, blu, mollusco&#10;&#10;Descrizione generata automaticamente">
            <a:extLst>
              <a:ext uri="{FF2B5EF4-FFF2-40B4-BE49-F238E27FC236}">
                <a16:creationId xmlns:a16="http://schemas.microsoft.com/office/drawing/2014/main" id="{ECE43A6D-4DA7-439F-82CD-3216FF38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9" y="1398736"/>
            <a:ext cx="2208145" cy="16605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7F468E-CBE7-45D9-86B0-75413D5922BD}"/>
              </a:ext>
            </a:extLst>
          </p:cNvPr>
          <p:cNvSpPr txBox="1"/>
          <p:nvPr/>
        </p:nvSpPr>
        <p:spPr>
          <a:xfrm>
            <a:off x="608079" y="804608"/>
            <a:ext cx="20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Corallimorfari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A6DBE-5081-4DB2-B428-958C1C23CEFF}"/>
              </a:ext>
            </a:extLst>
          </p:cNvPr>
          <p:cNvSpPr txBox="1"/>
          <p:nvPr/>
        </p:nvSpPr>
        <p:spPr>
          <a:xfrm>
            <a:off x="265178" y="3206327"/>
            <a:ext cx="220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Sono l’anello di congiunzione tra gli anemoni e i coralli duri.</a:t>
            </a:r>
          </a:p>
        </p:txBody>
      </p:sp>
      <p:pic>
        <p:nvPicPr>
          <p:cNvPr id="10" name="Immagine 9" descr="Immagine che contiene scogliera, diverso, celenterato, parecchi&#10;&#10;Descrizione generata automaticamente">
            <a:extLst>
              <a:ext uri="{FF2B5EF4-FFF2-40B4-BE49-F238E27FC236}">
                <a16:creationId xmlns:a16="http://schemas.microsoft.com/office/drawing/2014/main" id="{AEB43C50-53A8-4E10-9D04-225D26B0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5" y="4517856"/>
            <a:ext cx="2105146" cy="12858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20039-472A-433F-AEB3-E4629B001C88}"/>
              </a:ext>
            </a:extLst>
          </p:cNvPr>
          <p:cNvSpPr txBox="1"/>
          <p:nvPr/>
        </p:nvSpPr>
        <p:spPr>
          <a:xfrm>
            <a:off x="2473323" y="3984170"/>
            <a:ext cx="19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Coralli Molli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DA047D-6297-4560-9275-AB67B9770FDF}"/>
              </a:ext>
            </a:extLst>
          </p:cNvPr>
          <p:cNvSpPr txBox="1"/>
          <p:nvPr/>
        </p:nvSpPr>
        <p:spPr>
          <a:xfrm>
            <a:off x="2246596" y="6053392"/>
            <a:ext cx="210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 Sono coralli vivi</a:t>
            </a:r>
          </a:p>
        </p:txBody>
      </p:sp>
      <p:pic>
        <p:nvPicPr>
          <p:cNvPr id="15" name="Immagine 14" descr="Immagine che contiene anemone di mare, invertebrato, celenterato, pianta&#10;&#10;Descrizione generata automaticamente">
            <a:extLst>
              <a:ext uri="{FF2B5EF4-FFF2-40B4-BE49-F238E27FC236}">
                <a16:creationId xmlns:a16="http://schemas.microsoft.com/office/drawing/2014/main" id="{729BB067-DFF1-43BB-86F9-BDA40644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53" y="1428898"/>
            <a:ext cx="2380463" cy="1600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4D09F92-E79C-4DFF-96E2-A353314983EC}"/>
              </a:ext>
            </a:extLst>
          </p:cNvPr>
          <p:cNvSpPr txBox="1"/>
          <p:nvPr/>
        </p:nvSpPr>
        <p:spPr>
          <a:xfrm>
            <a:off x="9063391" y="958455"/>
            <a:ext cx="225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Heteractis Crispia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E4DCF6-0E36-455A-9AF3-1D1139F9DFA6}"/>
              </a:ext>
            </a:extLst>
          </p:cNvPr>
          <p:cNvSpPr txBox="1"/>
          <p:nvPr/>
        </p:nvSpPr>
        <p:spPr>
          <a:xfrm>
            <a:off x="8925671" y="320632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Anemone noto come anemone di mare coriaceo o anemone dal tentacolo lungo.</a:t>
            </a:r>
          </a:p>
        </p:txBody>
      </p:sp>
      <p:pic>
        <p:nvPicPr>
          <p:cNvPr id="19" name="Immagine 18" descr="Immagine che contiene vicino, broccoli&#10;&#10;Descrizione generata automaticamente">
            <a:extLst>
              <a:ext uri="{FF2B5EF4-FFF2-40B4-BE49-F238E27FC236}">
                <a16:creationId xmlns:a16="http://schemas.microsoft.com/office/drawing/2014/main" id="{DB552388-DBEC-4904-A1A8-4F446E728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67" y="4337233"/>
            <a:ext cx="2268747" cy="16718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843460-E0BF-451D-92CE-2016CC4F6CB1}"/>
              </a:ext>
            </a:extLst>
          </p:cNvPr>
          <p:cNvSpPr txBox="1"/>
          <p:nvPr/>
        </p:nvSpPr>
        <p:spPr>
          <a:xfrm>
            <a:off x="5876924" y="3984171"/>
            <a:ext cx="275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Stichodactyla o Anemone tappeto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250897-9D88-4C45-AFDC-8FA95DFFEBC2}"/>
              </a:ext>
            </a:extLst>
          </p:cNvPr>
          <p:cNvSpPr txBox="1"/>
          <p:nvPr/>
        </p:nvSpPr>
        <p:spPr>
          <a:xfrm>
            <a:off x="8382000" y="489428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Sono Anemoni di vari colori e dimensioni che abbelliscono gli ambienti marini.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AA6556-B018-4D1D-829E-6F3A4340CA6C}"/>
              </a:ext>
            </a:extLst>
          </p:cNvPr>
          <p:cNvSpPr txBox="1"/>
          <p:nvPr/>
        </p:nvSpPr>
        <p:spPr>
          <a:xfrm>
            <a:off x="3936017" y="1373209"/>
            <a:ext cx="3389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Questi tipi di Coralli e Anemoni sono solo esclusivamente usati in acquari marini. La loro funzione oltre ad abbellire la vasca, creando la barriera corallina con i loro splendidi colori e movimenti, è di fungere da riparo dai predatori per i piccoli pesci.</a:t>
            </a:r>
          </a:p>
        </p:txBody>
      </p:sp>
    </p:spTree>
    <p:extLst>
      <p:ext uri="{BB962C8B-B14F-4D97-AF65-F5344CB8AC3E}">
        <p14:creationId xmlns:p14="http://schemas.microsoft.com/office/powerpoint/2010/main" val="2708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C9C06-3559-4DBA-8C20-996AC82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Tipi di Fondale per Acquario Tropicale (Dolce)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4BE116-3AE5-409E-BC41-73AD3EBC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" y="1062038"/>
            <a:ext cx="1669774" cy="15514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79D9E3-4081-47B9-8C9B-66EABC928295}"/>
              </a:ext>
            </a:extLst>
          </p:cNvPr>
          <p:cNvSpPr txBox="1"/>
          <p:nvPr/>
        </p:nvSpPr>
        <p:spPr>
          <a:xfrm>
            <a:off x="2122557" y="1228508"/>
            <a:ext cx="1669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a grana grossa, generalmente usato per l’allestimento di acquari per i pesci rossi.</a:t>
            </a:r>
          </a:p>
        </p:txBody>
      </p:sp>
      <p:pic>
        <p:nvPicPr>
          <p:cNvPr id="8" name="Immagine 7" descr="Immagine che contiene torta, pezzo, cioccolato, dessert&#10;&#10;Descrizione generata automaticamente">
            <a:extLst>
              <a:ext uri="{FF2B5EF4-FFF2-40B4-BE49-F238E27FC236}">
                <a16:creationId xmlns:a16="http://schemas.microsoft.com/office/drawing/2014/main" id="{DF58080A-B292-446A-AE08-50B297AC3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9" y="1062038"/>
            <a:ext cx="2268853" cy="18110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06AFC3-2D70-44BC-91A1-BD9ED2E55952}"/>
              </a:ext>
            </a:extLst>
          </p:cNvPr>
          <p:cNvSpPr txBox="1"/>
          <p:nvPr/>
        </p:nvSpPr>
        <p:spPr>
          <a:xfrm>
            <a:off x="8978347" y="1275061"/>
            <a:ext cx="1351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fine usata per l’allestimento di acquari tropicali. Vi sono vari colori.</a:t>
            </a:r>
          </a:p>
        </p:txBody>
      </p:sp>
      <p:pic>
        <p:nvPicPr>
          <p:cNvPr id="11" name="Immagine 10" descr="Immagine che contiene natura, duna&#10;&#10;Descrizione generata automaticamente">
            <a:extLst>
              <a:ext uri="{FF2B5EF4-FFF2-40B4-BE49-F238E27FC236}">
                <a16:creationId xmlns:a16="http://schemas.microsoft.com/office/drawing/2014/main" id="{58DD0C25-AB74-4EA6-8904-F0B812F6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0" y="4065105"/>
            <a:ext cx="1898374" cy="20872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9F33D0-6A2A-4481-91A9-F22626416CE5}"/>
              </a:ext>
            </a:extLst>
          </p:cNvPr>
          <p:cNvSpPr txBox="1"/>
          <p:nvPr/>
        </p:nvSpPr>
        <p:spPr>
          <a:xfrm>
            <a:off x="2311305" y="4459941"/>
            <a:ext cx="18983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Sabbia fine, poco usata per allestimento di acquari dolci, usata molto in allestimento di acquari marini.</a:t>
            </a:r>
          </a:p>
        </p:txBody>
      </p:sp>
      <p:pic>
        <p:nvPicPr>
          <p:cNvPr id="14" name="Immagine 13" descr="Immagine che contiene verdura&#10;&#10;Descrizione generata automaticamente">
            <a:extLst>
              <a:ext uri="{FF2B5EF4-FFF2-40B4-BE49-F238E27FC236}">
                <a16:creationId xmlns:a16="http://schemas.microsoft.com/office/drawing/2014/main" id="{08FE0C86-28C7-4ADC-A961-191C0474E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77" y="3597965"/>
            <a:ext cx="2217889" cy="132781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EFB29C-A45F-47D2-835E-7BD67C363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08" y="3597965"/>
            <a:ext cx="4098516" cy="255435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11ADB47-1B5C-4D73-980C-FA5F5959753E}"/>
              </a:ext>
            </a:extLst>
          </p:cNvPr>
          <p:cNvSpPr txBox="1"/>
          <p:nvPr/>
        </p:nvSpPr>
        <p:spPr>
          <a:xfrm>
            <a:off x="5603698" y="5108713"/>
            <a:ext cx="22178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Substrato fertile per la crescita di piante in acquari tropicali. Questo fono viene applicato prima della posa del ghiaino in vasca.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1C81D4-1FAB-4CE5-BC3A-69C6870B4774}"/>
              </a:ext>
            </a:extLst>
          </p:cNvPr>
          <p:cNvSpPr txBox="1"/>
          <p:nvPr/>
        </p:nvSpPr>
        <p:spPr>
          <a:xfrm>
            <a:off x="11733924" y="64865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63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00852-D069-4955-B22E-9553FDB1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Come Allestire il tuo Acquario?</a:t>
            </a:r>
          </a:p>
        </p:txBody>
      </p:sp>
      <p:pic>
        <p:nvPicPr>
          <p:cNvPr id="5" name="Segnaposto contenuto 4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AE72C77-EFB7-4540-85E9-911E81EC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21" y="1972469"/>
            <a:ext cx="2534479" cy="277056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F8CBD-A443-4812-9902-E80C85F02D0C}"/>
              </a:ext>
            </a:extLst>
          </p:cNvPr>
          <p:cNvSpPr txBox="1"/>
          <p:nvPr/>
        </p:nvSpPr>
        <p:spPr>
          <a:xfrm>
            <a:off x="647700" y="1635919"/>
            <a:ext cx="7732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-Scelta dell’Acquario in litri e grandezza ( Esempio: 60 litri)</a:t>
            </a:r>
          </a:p>
          <a:p>
            <a:r>
              <a:rPr lang="it-IT" dirty="0"/>
              <a:t>-Scelta del tipo di Acquario (Marino, Dolce)</a:t>
            </a:r>
          </a:p>
          <a:p>
            <a:r>
              <a:rPr lang="it-IT" dirty="0"/>
              <a:t>-Scelta del fondale </a:t>
            </a:r>
          </a:p>
          <a:p>
            <a:r>
              <a:rPr lang="it-IT" dirty="0"/>
              <a:t>-Sistema di riscaldamento </a:t>
            </a:r>
          </a:p>
          <a:p>
            <a:r>
              <a:rPr lang="it-IT" dirty="0"/>
              <a:t>-Distributori di cibo o mangiatoia</a:t>
            </a:r>
          </a:p>
          <a:p>
            <a:r>
              <a:rPr lang="it-IT" dirty="0"/>
              <a:t>-Illuminazione</a:t>
            </a:r>
          </a:p>
          <a:p>
            <a:r>
              <a:rPr lang="it-IT" dirty="0"/>
              <a:t>-Filtraggio o pompe</a:t>
            </a:r>
          </a:p>
          <a:p>
            <a:r>
              <a:rPr lang="it-IT" dirty="0"/>
              <a:t>-Impianti ad osmosi</a:t>
            </a:r>
          </a:p>
          <a:p>
            <a:r>
              <a:rPr lang="it-IT" dirty="0"/>
              <a:t>-Impianti di CO2</a:t>
            </a:r>
          </a:p>
          <a:p>
            <a:r>
              <a:rPr lang="it-IT" dirty="0"/>
              <a:t>-Test Digitali</a:t>
            </a:r>
          </a:p>
          <a:p>
            <a:r>
              <a:rPr lang="it-IT" dirty="0"/>
              <a:t>-Regolatori di livello (rabbocco o cambio acqua)</a:t>
            </a:r>
          </a:p>
          <a:p>
            <a:r>
              <a:rPr lang="it-IT" dirty="0"/>
              <a:t>-Reattori di calcio, reattori ad alghe  (solo in Acquario Marino)</a:t>
            </a:r>
          </a:p>
          <a:p>
            <a:r>
              <a:rPr lang="it-IT" dirty="0"/>
              <a:t>-Decorazioni (tronchi, pietre, conchiglie, casette, aerei, barche, </a:t>
            </a:r>
            <a:r>
              <a:rPr lang="it-IT" dirty="0" err="1"/>
              <a:t>etc</a:t>
            </a:r>
            <a:r>
              <a:rPr lang="it-IT" dirty="0"/>
              <a:t>…)</a:t>
            </a:r>
          </a:p>
          <a:p>
            <a:r>
              <a:rPr lang="it-IT" dirty="0"/>
              <a:t>-Scelta delle piante (solo in Acquario Dolce)</a:t>
            </a:r>
          </a:p>
          <a:p>
            <a:r>
              <a:rPr lang="it-IT" dirty="0"/>
              <a:t>-Coralli e Anemoni (solo in Acquario Marino)</a:t>
            </a:r>
          </a:p>
          <a:p>
            <a:r>
              <a:rPr lang="it-IT" dirty="0"/>
              <a:t>-Scelta dei pesci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8F85FB-B1B4-44AA-A1D1-59E19A525587}"/>
              </a:ext>
            </a:extLst>
          </p:cNvPr>
          <p:cNvSpPr txBox="1"/>
          <p:nvPr/>
        </p:nvSpPr>
        <p:spPr>
          <a:xfrm>
            <a:off x="11847443" y="6475836"/>
            <a:ext cx="55041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45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F2A88-F9C4-4B07-BA07-10922F3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95103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Tipi di Fondale Acquario Marino</a:t>
            </a:r>
          </a:p>
        </p:txBody>
      </p:sp>
      <p:pic>
        <p:nvPicPr>
          <p:cNvPr id="5" name="Immagine 4" descr="Immagine che contiene seme di sesamo, pianta, riso&#10;&#10;Descrizione generata automaticamente">
            <a:extLst>
              <a:ext uri="{FF2B5EF4-FFF2-40B4-BE49-F238E27FC236}">
                <a16:creationId xmlns:a16="http://schemas.microsoft.com/office/drawing/2014/main" id="{6671D67C-5C73-4D54-9477-122D5A95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12962"/>
            <a:ext cx="2762250" cy="20716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63CAEC-B01D-4E17-B8F0-99630FFB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469073"/>
            <a:ext cx="3067050" cy="19599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D60853-B25A-44BD-A0C4-83B6F65A8ECB}"/>
              </a:ext>
            </a:extLst>
          </p:cNvPr>
          <p:cNvSpPr txBox="1"/>
          <p:nvPr/>
        </p:nvSpPr>
        <p:spPr>
          <a:xfrm>
            <a:off x="752475" y="3796308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Sabbia molto fine che ricrea la barriera ed è molto efficace per la produzione di batteri che interagiscono con il filtro della vasca.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E6787-0DA0-41FE-8815-9E1DD8040571}"/>
              </a:ext>
            </a:extLst>
          </p:cNvPr>
          <p:cNvSpPr txBox="1"/>
          <p:nvPr/>
        </p:nvSpPr>
        <p:spPr>
          <a:xfrm>
            <a:off x="8048625" y="4514850"/>
            <a:ext cx="2619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Poco utilizzato anche il ghiaino per l’allestimento di un 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B279DF-F303-4EFA-AC54-A570C856FBA3}"/>
              </a:ext>
            </a:extLst>
          </p:cNvPr>
          <p:cNvSpPr txBox="1"/>
          <p:nvPr/>
        </p:nvSpPr>
        <p:spPr>
          <a:xfrm>
            <a:off x="11734800" y="63912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51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C9E70-F8BD-47B0-8494-6ED5699D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42994"/>
            <a:ext cx="9144000" cy="2652022"/>
          </a:xfrm>
        </p:spPr>
        <p:txBody>
          <a:bodyPr>
            <a:normAutofit/>
          </a:bodyPr>
          <a:lstStyle/>
          <a:p>
            <a:r>
              <a:rPr lang="it-IT" sz="3200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ABE048-E426-400B-B22C-FFE14674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84639"/>
            <a:ext cx="9144000" cy="1655762"/>
          </a:xfrm>
        </p:spPr>
        <p:txBody>
          <a:bodyPr>
            <a:normAutofit/>
          </a:bodyPr>
          <a:lstStyle/>
          <a:p>
            <a:r>
              <a:rPr lang="it-IT" sz="1800" dirty="0"/>
              <a:t>Morando Matteo 20029404 – Fornasiero Andrea 20031994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54F132-DD0B-4A7B-BA2F-9411AD44EC4F}"/>
              </a:ext>
            </a:extLst>
          </p:cNvPr>
          <p:cNvSpPr txBox="1"/>
          <p:nvPr/>
        </p:nvSpPr>
        <p:spPr>
          <a:xfrm>
            <a:off x="11685104" y="6478729"/>
            <a:ext cx="50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</a:t>
            </a:r>
          </a:p>
        </p:txBody>
      </p:sp>
      <p:pic>
        <p:nvPicPr>
          <p:cNvPr id="6" name="Immagine 5" descr="Immagine che contiene acquario, serbatoio, scatola&#10;&#10;Descrizione generata automaticamente">
            <a:extLst>
              <a:ext uri="{FF2B5EF4-FFF2-40B4-BE49-F238E27FC236}">
                <a16:creationId xmlns:a16="http://schemas.microsoft.com/office/drawing/2014/main" id="{ECAF5166-BBF8-43E5-AD5D-72365A9B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4" y="2802470"/>
            <a:ext cx="5395912" cy="32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cquario, serbatoio, interni, contatore&#10;&#10;Descrizione generata automaticamente">
            <a:extLst>
              <a:ext uri="{FF2B5EF4-FFF2-40B4-BE49-F238E27FC236}">
                <a16:creationId xmlns:a16="http://schemas.microsoft.com/office/drawing/2014/main" id="{079EDA41-1F13-4F03-AAB6-EC279153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327992"/>
            <a:ext cx="5993295" cy="38307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D2C95E-E91B-4BB0-8F25-F16E54F4674D}"/>
              </a:ext>
            </a:extLst>
          </p:cNvPr>
          <p:cNvSpPr txBox="1"/>
          <p:nvPr/>
        </p:nvSpPr>
        <p:spPr>
          <a:xfrm>
            <a:off x="208722" y="451940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Marino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616892-BBA1-4DA1-8959-CF855327FA7F}"/>
              </a:ext>
            </a:extLst>
          </p:cNvPr>
          <p:cNvSpPr txBox="1"/>
          <p:nvPr/>
        </p:nvSpPr>
        <p:spPr>
          <a:xfrm>
            <a:off x="6786837" y="1948079"/>
            <a:ext cx="475090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Tropicale (Dolce)</a:t>
            </a:r>
          </a:p>
        </p:txBody>
      </p:sp>
      <p:pic>
        <p:nvPicPr>
          <p:cNvPr id="11" name="Immagine 10" descr="Immagine che contiene acquario, serbatoio, interni, verde&#10;&#10;Descrizione generata automaticamente">
            <a:extLst>
              <a:ext uri="{FF2B5EF4-FFF2-40B4-BE49-F238E27FC236}">
                <a16:creationId xmlns:a16="http://schemas.microsoft.com/office/drawing/2014/main" id="{49A4B7FA-F877-4A62-8F15-0F75D3B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3" y="2541243"/>
            <a:ext cx="5508625" cy="36134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AD740E-5BD6-4A85-A381-198C31C25452}"/>
              </a:ext>
            </a:extLst>
          </p:cNvPr>
          <p:cNvSpPr txBox="1"/>
          <p:nvPr/>
        </p:nvSpPr>
        <p:spPr>
          <a:xfrm>
            <a:off x="11864871" y="6488668"/>
            <a:ext cx="65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22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D927-933B-4E32-8A3F-B05A07C9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288576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 dirty="0"/>
              <a:t>Dispositivi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C2D17-9F0B-4A3A-B296-E3379C6AC978}"/>
              </a:ext>
            </a:extLst>
          </p:cNvPr>
          <p:cNvSpPr txBox="1"/>
          <p:nvPr/>
        </p:nvSpPr>
        <p:spPr>
          <a:xfrm>
            <a:off x="238125" y="92499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Distributore di cibo o mangiatoia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AEABC4-4BE6-4E18-94DE-1EB82C4D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230982"/>
            <a:ext cx="3486150" cy="33813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FFA5BF-81B0-4A1E-A4C1-4942C37FA9CD}"/>
              </a:ext>
            </a:extLst>
          </p:cNvPr>
          <p:cNvSpPr txBox="1"/>
          <p:nvPr/>
        </p:nvSpPr>
        <p:spPr>
          <a:xfrm>
            <a:off x="400050" y="1750915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mangiatoia automatica evita il problema della distribuzione manuale del cibo in vasca o per dimenticanza o causa ferie.</a:t>
            </a:r>
          </a:p>
          <a:p>
            <a:r>
              <a:rPr lang="it-IT" dirty="0"/>
              <a:t>Si può graduare il cibo sia a fiocchi che in granuli e decidere l’ora che si vuole impostare per il rilascio del cibo in acquario.</a:t>
            </a:r>
          </a:p>
          <a:p>
            <a:r>
              <a:rPr lang="it-IT" dirty="0"/>
              <a:t>Con questo accessorio possiamo essere tranquilli in nostra assenza.</a:t>
            </a:r>
          </a:p>
        </p:txBody>
      </p:sp>
      <p:pic>
        <p:nvPicPr>
          <p:cNvPr id="9" name="Immagine 8" descr="Immagine che contiene fotocamera, diverso&#10;&#10;Descrizione generata automaticamente">
            <a:extLst>
              <a:ext uri="{FF2B5EF4-FFF2-40B4-BE49-F238E27FC236}">
                <a16:creationId xmlns:a16="http://schemas.microsoft.com/office/drawing/2014/main" id="{80AD83CF-D8E4-4B3D-B24B-A2B0A7C2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4161533"/>
            <a:ext cx="3352801" cy="2511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6FE71C-22CB-4BD6-8A0B-2423CE942B87}"/>
              </a:ext>
            </a:extLst>
          </p:cNvPr>
          <p:cNvSpPr txBox="1"/>
          <p:nvPr/>
        </p:nvSpPr>
        <p:spPr>
          <a:xfrm>
            <a:off x="11834812" y="6488668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33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885A-4A44-4728-A1BA-6F189C14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Sistema di Riscaldamento e Raffreddamento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4D71-1D72-4504-8613-395193F08343}"/>
              </a:ext>
            </a:extLst>
          </p:cNvPr>
          <p:cNvSpPr txBox="1"/>
          <p:nvPr/>
        </p:nvSpPr>
        <p:spPr>
          <a:xfrm>
            <a:off x="1375328" y="99298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Termometri</a:t>
            </a:r>
          </a:p>
        </p:txBody>
      </p:sp>
      <p:pic>
        <p:nvPicPr>
          <p:cNvPr id="6" name="Immagine 5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8B1947E3-587E-4EFD-9B03-70275C61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59944"/>
            <a:ext cx="1680541" cy="1969056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27101D-A0A7-4815-87E7-8B5FF487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78" y="1600200"/>
            <a:ext cx="2178740" cy="16287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725F94-F4E7-4085-A479-F08BF6B6A6B2}"/>
              </a:ext>
            </a:extLst>
          </p:cNvPr>
          <p:cNvSpPr txBox="1"/>
          <p:nvPr/>
        </p:nvSpPr>
        <p:spPr>
          <a:xfrm>
            <a:off x="732390" y="3629026"/>
            <a:ext cx="2543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termometro può essere sia digitale che con il mercurio al suo interno. Possiamo monitorare la temperatura dell’acquario.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D22CE-6EDD-4FC0-B9A3-108FBE420B89}"/>
              </a:ext>
            </a:extLst>
          </p:cNvPr>
          <p:cNvSpPr txBox="1"/>
          <p:nvPr/>
        </p:nvSpPr>
        <p:spPr>
          <a:xfrm>
            <a:off x="9299506" y="944047"/>
            <a:ext cx="16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Riscaldatore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8BFAC2-8E5A-4F20-A087-D6FE8F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04" y="1499633"/>
            <a:ext cx="2771775" cy="31527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3B4832-2584-4780-AEB5-05655ADC8D89}"/>
              </a:ext>
            </a:extLst>
          </p:cNvPr>
          <p:cNvSpPr txBox="1"/>
          <p:nvPr/>
        </p:nvSpPr>
        <p:spPr>
          <a:xfrm>
            <a:off x="8783526" y="4798577"/>
            <a:ext cx="2694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riscaldatore è uno strumento che permette di impostare la temperatura dell’acqua in modo automatico evitando sbalzi termici. Durante il periodo estivo può essere lasciato comunque in vasca, nonostante la temperatura più mite.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33FFDF-9BBB-48B1-8079-B0B8A117AF42}"/>
              </a:ext>
            </a:extLst>
          </p:cNvPr>
          <p:cNvSpPr txBox="1"/>
          <p:nvPr/>
        </p:nvSpPr>
        <p:spPr>
          <a:xfrm>
            <a:off x="4882596" y="195607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Ventole di Raffreddamento</a:t>
            </a:r>
          </a:p>
        </p:txBody>
      </p:sp>
      <p:pic>
        <p:nvPicPr>
          <p:cNvPr id="16" name="Immagine 15" descr="Immagine che contiene erba, verde, elettronico&#10;&#10;Descrizione generata automaticamente">
            <a:extLst>
              <a:ext uri="{FF2B5EF4-FFF2-40B4-BE49-F238E27FC236}">
                <a16:creationId xmlns:a16="http://schemas.microsoft.com/office/drawing/2014/main" id="{03402D86-F813-4772-BC50-7DAC7A94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7" y="2581929"/>
            <a:ext cx="3135174" cy="23526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9873E6-D86E-4AB0-9AAA-1C184FF01798}"/>
              </a:ext>
            </a:extLst>
          </p:cNvPr>
          <p:cNvSpPr txBox="1"/>
          <p:nvPr/>
        </p:nvSpPr>
        <p:spPr>
          <a:xfrm>
            <a:off x="4991100" y="5191125"/>
            <a:ext cx="3057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 ventole hanno la funzione di spostare l’aria già densa di umidità e mettere a contatto con la superficie dell’acqua aria meno umida. In questo modo si accelerano il processo di evaporazione e di raffreddamento.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33572B-A040-4DD0-9473-627D76A4C8A9}"/>
              </a:ext>
            </a:extLst>
          </p:cNvPr>
          <p:cNvSpPr txBox="1"/>
          <p:nvPr/>
        </p:nvSpPr>
        <p:spPr>
          <a:xfrm>
            <a:off x="11878089" y="6495574"/>
            <a:ext cx="62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24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67FB3-43AC-46C1-B49F-E3F67DC5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68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Pompa – Pompa Dosometrica - Aeratore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B0C6F0-2B9C-4167-B51C-D151F7EF7E65}"/>
              </a:ext>
            </a:extLst>
          </p:cNvPr>
          <p:cNvSpPr txBox="1"/>
          <p:nvPr/>
        </p:nvSpPr>
        <p:spPr>
          <a:xfrm>
            <a:off x="466724" y="787956"/>
            <a:ext cx="13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Pompa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B366D6-176B-4460-B9FE-C20724D3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" y="1257300"/>
            <a:ext cx="1871457" cy="31432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E0E07-C0EE-4921-9B6B-B50561B82A86}"/>
              </a:ext>
            </a:extLst>
          </p:cNvPr>
          <p:cNvSpPr txBox="1"/>
          <p:nvPr/>
        </p:nvSpPr>
        <p:spPr>
          <a:xfrm>
            <a:off x="2204830" y="1316950"/>
            <a:ext cx="2524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pompa è il cuore dell’acquario, permette la circolazione di acqua e ossigeno in vasca, indispensabili per il corretto funzionamento del biosistema. La pompa viene fornita con un filtro, nel quale vengono trattenute tutte le scorie e le particelle nocive che vengono scomposte ed eliminate dalla flora batterica presente nel filtro stesso.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D4C5E9-C906-4A45-B160-7BA3C6623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2" y="4500562"/>
            <a:ext cx="4067176" cy="2226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6F7683-3DCB-4BA8-AE75-9C915DAD2DFB}"/>
              </a:ext>
            </a:extLst>
          </p:cNvPr>
          <p:cNvSpPr txBox="1"/>
          <p:nvPr/>
        </p:nvSpPr>
        <p:spPr>
          <a:xfrm>
            <a:off x="9034255" y="911781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Pompa Dosometrica</a:t>
            </a:r>
          </a:p>
        </p:txBody>
      </p:sp>
      <p:pic>
        <p:nvPicPr>
          <p:cNvPr id="14" name="Immagine 13" descr="Immagine che contiene elettronico, elettrodomestico&#10;&#10;Descrizione generata automaticamente">
            <a:extLst>
              <a:ext uri="{FF2B5EF4-FFF2-40B4-BE49-F238E27FC236}">
                <a16:creationId xmlns:a16="http://schemas.microsoft.com/office/drawing/2014/main" id="{09912C41-B38D-4D84-BF2A-A455D9BAC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1395710"/>
            <a:ext cx="1463040" cy="146304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76DB-4AFF-4C95-AF0A-6CAE64B26CAD}"/>
              </a:ext>
            </a:extLst>
          </p:cNvPr>
          <p:cNvSpPr txBox="1"/>
          <p:nvPr/>
        </p:nvSpPr>
        <p:spPr>
          <a:xfrm>
            <a:off x="9034255" y="3028950"/>
            <a:ext cx="24243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Questo strumento garantisce la possibilità di effettuare dosaggi di elementi liquidi nel proprio acquario. Il modulo è costituito da 3 pompe che permettono le seguenti tipologie di dosaggio: 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unico: consente di somministrare la quantità di sostanza prestabilita nell’ora e nel giorno desiderati;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ripetitivo: consente di ripetere il dosaggio unico ad intervalli regolari;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settimanale: consente di effettuare il dosaggio solo nei giorni della settimana;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diffuso: consente di distribuire in un lasso di tempo impostato.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25F010-24D6-4494-88CF-FA4A2B4FD73E}"/>
              </a:ext>
            </a:extLst>
          </p:cNvPr>
          <p:cNvSpPr txBox="1"/>
          <p:nvPr/>
        </p:nvSpPr>
        <p:spPr>
          <a:xfrm>
            <a:off x="5514975" y="1757898"/>
            <a:ext cx="1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Aeratore </a:t>
            </a:r>
          </a:p>
        </p:txBody>
      </p:sp>
      <p:pic>
        <p:nvPicPr>
          <p:cNvPr id="18" name="Immagine 17" descr="Immagine che contiene serbatoio, pianta, irrigatore, fresco&#10;&#10;Descrizione generata automaticamente">
            <a:extLst>
              <a:ext uri="{FF2B5EF4-FFF2-40B4-BE49-F238E27FC236}">
                <a16:creationId xmlns:a16="http://schemas.microsoft.com/office/drawing/2014/main" id="{C479628F-858D-4B3A-B897-9BEE6396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1" y="2360057"/>
            <a:ext cx="2857500" cy="28575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B56F4E-B6AC-4BB0-B151-A8F4F22159CD}"/>
              </a:ext>
            </a:extLst>
          </p:cNvPr>
          <p:cNvSpPr txBox="1"/>
          <p:nvPr/>
        </p:nvSpPr>
        <p:spPr>
          <a:xfrm>
            <a:off x="5514975" y="5496996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Sorte di pompa che emana delle bollicine d’aria in acquario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64A37A-C721-487A-ACE1-7A8EF8141FCB}"/>
              </a:ext>
            </a:extLst>
          </p:cNvPr>
          <p:cNvSpPr txBox="1"/>
          <p:nvPr/>
        </p:nvSpPr>
        <p:spPr>
          <a:xfrm>
            <a:off x="11803752" y="6407705"/>
            <a:ext cx="6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5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D06EB-BB08-482C-8792-245C552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219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Regolatori di Livello – Tester Digitali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0F245-3A13-47EF-A2FD-7D1050EE36BF}"/>
              </a:ext>
            </a:extLst>
          </p:cNvPr>
          <p:cNvSpPr txBox="1"/>
          <p:nvPr/>
        </p:nvSpPr>
        <p:spPr>
          <a:xfrm>
            <a:off x="552449" y="122093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Regolatori di Livello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A8AE1-6EDC-4AFC-9C00-495B353A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6" y="1840394"/>
            <a:ext cx="2981739" cy="29800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815A0-63D7-433E-B293-6764A46FBDFA}"/>
              </a:ext>
            </a:extLst>
          </p:cNvPr>
          <p:cNvSpPr txBox="1"/>
          <p:nvPr/>
        </p:nvSpPr>
        <p:spPr>
          <a:xfrm>
            <a:off x="3831658" y="1834233"/>
            <a:ext cx="2607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Rabbocco facile e sicuro dell’acqua evaporata in acquario, monitoraggio permanente del livello dell’acqua, compensazione automatica dell’acqua evaporata.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52FF7B-4B8D-49EB-9964-4350DBC3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9" y="3286952"/>
            <a:ext cx="3067050" cy="30670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BA3D6-467F-4D20-B7B1-6E9D808C6076}"/>
              </a:ext>
            </a:extLst>
          </p:cNvPr>
          <p:cNvSpPr txBox="1"/>
          <p:nvPr/>
        </p:nvSpPr>
        <p:spPr>
          <a:xfrm>
            <a:off x="9250532" y="64240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Tester Digitali</a:t>
            </a:r>
          </a:p>
          <a:p>
            <a:pPr algn="ctr"/>
            <a:r>
              <a:rPr lang="it-IT" dirty="0"/>
              <a:t>Ad esempio pH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AD3D04-DE29-48AE-9541-245EDE8E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40" y="1492264"/>
            <a:ext cx="1485940" cy="34889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77A621-A1FC-43FA-A5F1-07BC6E873E7F}"/>
              </a:ext>
            </a:extLst>
          </p:cNvPr>
          <p:cNvSpPr txBox="1"/>
          <p:nvPr/>
        </p:nvSpPr>
        <p:spPr>
          <a:xfrm>
            <a:off x="9783193" y="5096472"/>
            <a:ext cx="2087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Misura la tossicità di sostanze chimiche ad esempio pH presenti in acquario come l’ammoniaca; esistono vari tipi di test da effettuare in acqua, per esempio quello dei Nitriti e Nitrati.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A4C860-D128-4AD0-A290-4E440003A5EF}"/>
              </a:ext>
            </a:extLst>
          </p:cNvPr>
          <p:cNvSpPr txBox="1"/>
          <p:nvPr/>
        </p:nvSpPr>
        <p:spPr>
          <a:xfrm>
            <a:off x="10422384" y="1517816"/>
            <a:ext cx="13138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Valore stabile del pH da 6,5 a 8 a seconda dei pesci e piante.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D9BD08C-FDBB-4144-A763-A47B79B4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93" y="2243108"/>
            <a:ext cx="2312413" cy="153449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A06818-2E12-4565-8688-49B2039E178E}"/>
              </a:ext>
            </a:extLst>
          </p:cNvPr>
          <p:cNvSpPr txBox="1"/>
          <p:nvPr/>
        </p:nvSpPr>
        <p:spPr>
          <a:xfrm>
            <a:off x="11870371" y="6481467"/>
            <a:ext cx="5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291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EF50F-09E0-493A-9726-590F608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96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Filtraggio: Alcuni esempi di Filtraggi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2B1610-DD18-41AA-B6D9-3F44A41FBF7F}"/>
              </a:ext>
            </a:extLst>
          </p:cNvPr>
          <p:cNvSpPr txBox="1"/>
          <p:nvPr/>
        </p:nvSpPr>
        <p:spPr>
          <a:xfrm>
            <a:off x="168676" y="974824"/>
            <a:ext cx="310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Filtro Antisilicati SiO4: Antialghe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1095AA-D159-4449-B19E-9464E5594A5E}"/>
              </a:ext>
            </a:extLst>
          </p:cNvPr>
          <p:cNvSpPr txBox="1"/>
          <p:nvPr/>
        </p:nvSpPr>
        <p:spPr>
          <a:xfrm>
            <a:off x="257452" y="3811081"/>
            <a:ext cx="216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Questo filtro elimina i silicati (SiO4) presenti in vasca eliminando anche tutte le alghe in eccesso.</a:t>
            </a:r>
          </a:p>
          <a:p>
            <a:r>
              <a:rPr lang="it-IT" sz="1400" dirty="0"/>
              <a:t>Ne esistono anche altri ad esempio: Antifosfati (PO4), Antinitrati (NO3). 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CF878B-70BE-48A8-907E-24A50040C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1" y="1509693"/>
            <a:ext cx="763480" cy="1971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42A138-43F2-4FF3-A8E0-CC3107B991ED}"/>
              </a:ext>
            </a:extLst>
          </p:cNvPr>
          <p:cNvSpPr txBox="1"/>
          <p:nvPr/>
        </p:nvSpPr>
        <p:spPr>
          <a:xfrm>
            <a:off x="4215658" y="1440105"/>
            <a:ext cx="271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Filtro ad aria: Caridinaio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F8EB4F-926A-40F5-83BF-E4D24C2A3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55" y="2005362"/>
            <a:ext cx="2149630" cy="19123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2D38F0-85FB-43B8-962D-88C3647E7314}"/>
              </a:ext>
            </a:extLst>
          </p:cNvPr>
          <p:cNvSpPr txBox="1"/>
          <p:nvPr/>
        </p:nvSpPr>
        <p:spPr>
          <a:xfrm>
            <a:off x="3728621" y="4144462"/>
            <a:ext cx="3320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Filtro ad aria è una tipologia di filtro diverso da quello standard, infatti viene usato in vasche più delicate come ad esempio il Caridinaio per i Gamberetti.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127C66-E730-441E-835B-D8C829B45776}"/>
              </a:ext>
            </a:extLst>
          </p:cNvPr>
          <p:cNvSpPr txBox="1"/>
          <p:nvPr/>
        </p:nvSpPr>
        <p:spPr>
          <a:xfrm>
            <a:off x="8916142" y="1248083"/>
            <a:ext cx="22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Schiumatoio o Skimmer (uso solo in Acquario Marino)</a:t>
            </a:r>
          </a:p>
        </p:txBody>
      </p:sp>
      <p:pic>
        <p:nvPicPr>
          <p:cNvPr id="15" name="Immagine 14" descr="Immagine che contiene interni, elettrodomestico, caffettiera, mescolatrice&#10;&#10;Descrizione generata automaticamente">
            <a:extLst>
              <a:ext uri="{FF2B5EF4-FFF2-40B4-BE49-F238E27FC236}">
                <a16:creationId xmlns:a16="http://schemas.microsoft.com/office/drawing/2014/main" id="{BBDF5D76-31BE-4CF4-B75B-D0B29C6C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2043970"/>
            <a:ext cx="2285999" cy="22859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2AE2C4-71F2-4A81-A5FE-377401B3F1BC}"/>
              </a:ext>
            </a:extLst>
          </p:cNvPr>
          <p:cNvSpPr txBox="1"/>
          <p:nvPr/>
        </p:nvSpPr>
        <p:spPr>
          <a:xfrm>
            <a:off x="8984202" y="4591536"/>
            <a:ext cx="2512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schiumatoio o skimmer, è un apparecchio indispensabile in acquario marino, per la purificazione dell’acqua dai composti nocivi derivanti dal degrado di materia organica.</a:t>
            </a:r>
          </a:p>
        </p:txBody>
      </p:sp>
      <p:pic>
        <p:nvPicPr>
          <p:cNvPr id="19" name="Immagine 18" descr="Immagine che contiene erba, albero, esterni&#10;&#10;Descrizione generata automaticamente">
            <a:extLst>
              <a:ext uri="{FF2B5EF4-FFF2-40B4-BE49-F238E27FC236}">
                <a16:creationId xmlns:a16="http://schemas.microsoft.com/office/drawing/2014/main" id="{DF3CC077-6F18-4DE3-8F3D-3D9EF75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62" y="2565694"/>
            <a:ext cx="1435909" cy="92639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983DE09-8BFD-4C8F-B991-AF3F7CD2598A}"/>
              </a:ext>
            </a:extLst>
          </p:cNvPr>
          <p:cNvSpPr txBox="1"/>
          <p:nvPr/>
        </p:nvSpPr>
        <p:spPr>
          <a:xfrm>
            <a:off x="5899736" y="3538111"/>
            <a:ext cx="13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Esempio caridine o gamberetti.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5C4E9C3-3187-41E9-8593-E32FD1AC3C8A}"/>
              </a:ext>
            </a:extLst>
          </p:cNvPr>
          <p:cNvSpPr txBox="1"/>
          <p:nvPr/>
        </p:nvSpPr>
        <p:spPr>
          <a:xfrm>
            <a:off x="11860567" y="6436310"/>
            <a:ext cx="8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37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6A2D8-4B1D-435C-B3F8-27C4C475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-149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Impianto CO2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1D9BAD-31E8-4991-AC0D-A2F305C0CD79}"/>
              </a:ext>
            </a:extLst>
          </p:cNvPr>
          <p:cNvSpPr txBox="1"/>
          <p:nvPr/>
        </p:nvSpPr>
        <p:spPr>
          <a:xfrm>
            <a:off x="3879790" y="1203664"/>
            <a:ext cx="43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per piante in acquario tropicale (dolce)</a:t>
            </a:r>
          </a:p>
        </p:txBody>
      </p:sp>
      <p:pic>
        <p:nvPicPr>
          <p:cNvPr id="6" name="Immagine 5" descr="Immagine che contiene lavagnabianca&#10;&#10;Descrizione generata automaticamente">
            <a:extLst>
              <a:ext uri="{FF2B5EF4-FFF2-40B4-BE49-F238E27FC236}">
                <a16:creationId xmlns:a16="http://schemas.microsoft.com/office/drawing/2014/main" id="{4B84C4D7-F294-4FB6-AC35-4BAA02BC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8" y="2009320"/>
            <a:ext cx="2286000" cy="2286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9FECD-06EC-40CF-B2F0-D7A843A3028F}"/>
              </a:ext>
            </a:extLst>
          </p:cNvPr>
          <p:cNvSpPr txBox="1"/>
          <p:nvPr/>
        </p:nvSpPr>
        <p:spPr>
          <a:xfrm>
            <a:off x="3435658" y="4953740"/>
            <a:ext cx="46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Fornisce anidride carbonica necessaria ad aiutare la crescita delle piante e abbassare valori di pH e </a:t>
            </a:r>
            <a:r>
              <a:rPr lang="it-IT" sz="1600" dirty="0" err="1"/>
              <a:t>kH</a:t>
            </a:r>
            <a:r>
              <a:rPr lang="it-IT" sz="1600" dirty="0"/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C2501F-16A1-4FC6-8833-35D52347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5" y="1828915"/>
            <a:ext cx="2285999" cy="2668272"/>
          </a:xfrm>
          <a:prstGeom prst="rect">
            <a:avLst/>
          </a:prstGeom>
        </p:spPr>
      </p:pic>
      <p:pic>
        <p:nvPicPr>
          <p:cNvPr id="14" name="Immagine 13" descr="Immagine che contiene testo, bottiglia, interni&#10;&#10;Descrizione generata automaticamente">
            <a:extLst>
              <a:ext uri="{FF2B5EF4-FFF2-40B4-BE49-F238E27FC236}">
                <a16:creationId xmlns:a16="http://schemas.microsoft.com/office/drawing/2014/main" id="{5941B5DC-88AC-460D-8872-B15C000E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5" y="1869196"/>
            <a:ext cx="2751831" cy="275183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F3168A-7F4D-4897-B5B5-31A606CEF2D8}"/>
              </a:ext>
            </a:extLst>
          </p:cNvPr>
          <p:cNvSpPr txBox="1"/>
          <p:nvPr/>
        </p:nvSpPr>
        <p:spPr>
          <a:xfrm>
            <a:off x="11780668" y="6485138"/>
            <a:ext cx="683581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D41FBA-4367-4D40-95D6-0F1B8D543905}"/>
              </a:ext>
            </a:extLst>
          </p:cNvPr>
          <p:cNvSpPr txBox="1"/>
          <p:nvPr/>
        </p:nvSpPr>
        <p:spPr>
          <a:xfrm>
            <a:off x="3611360" y="5701922"/>
            <a:ext cx="401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pH: misura il livello di acidità o basicità</a:t>
            </a:r>
          </a:p>
          <a:p>
            <a:pPr algn="ctr"/>
            <a:r>
              <a:rPr lang="it-IT" sz="1400" dirty="0" err="1"/>
              <a:t>kH</a:t>
            </a:r>
            <a:r>
              <a:rPr lang="it-IT" sz="1400" dirty="0"/>
              <a:t>: misura la quantità di calcio e di magnesio</a:t>
            </a:r>
          </a:p>
        </p:txBody>
      </p:sp>
    </p:spTree>
    <p:extLst>
      <p:ext uri="{BB962C8B-B14F-4D97-AF65-F5344CB8AC3E}">
        <p14:creationId xmlns:p14="http://schemas.microsoft.com/office/powerpoint/2010/main" val="38972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1626</Words>
  <Application>Microsoft Office PowerPoint</Application>
  <PresentationFormat>Widescreen</PresentationFormat>
  <Paragraphs>157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Progettazione E Implementazione di Sistemi Software In Rete</vt:lpstr>
      <vt:lpstr>Come Allestire il tuo Acquario?</vt:lpstr>
      <vt:lpstr>Presentazione standard di PowerPoint</vt:lpstr>
      <vt:lpstr>Dispositivi</vt:lpstr>
      <vt:lpstr>Sistema di Riscaldamento e Raffreddamento</vt:lpstr>
      <vt:lpstr>Pompa – Pompa Dosometrica - Aeratore</vt:lpstr>
      <vt:lpstr>Regolatori di Livello – Tester Digitali</vt:lpstr>
      <vt:lpstr>Filtraggio: Alcuni esempi di Filtraggi</vt:lpstr>
      <vt:lpstr>Impianto CO2</vt:lpstr>
      <vt:lpstr>Reattori Acquario Marino</vt:lpstr>
      <vt:lpstr>Illuminazione – Prese Ciabatte – Timer</vt:lpstr>
      <vt:lpstr>Deionizzatore: Osmosi Inversa + Impianto di Osmosi</vt:lpstr>
      <vt:lpstr>Decorazioni Acquari</vt:lpstr>
      <vt:lpstr>Tipologie di Pesci di Acqua Dolce</vt:lpstr>
      <vt:lpstr>Tipologie di Pesci Acqua Dolce con Riscaldatore</vt:lpstr>
      <vt:lpstr>Tipi di pesci Acquario Marino</vt:lpstr>
      <vt:lpstr>Tipi di Piante Acquatiche per Acquario Tropicale (Dolce)</vt:lpstr>
      <vt:lpstr>Tipi di Coralli e Anemoni per Acquario Marino</vt:lpstr>
      <vt:lpstr>Tipi di Fondale per Acquario Tropicale (Dolce)</vt:lpstr>
      <vt:lpstr>Tipi di Fondale Acquario Marino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Implementazione di Sistemi Software In Rete</dc:title>
  <dc:creator>Andrea Fornasiero</dc:creator>
  <cp:lastModifiedBy>Andrea Fornasiero</cp:lastModifiedBy>
  <cp:revision>20</cp:revision>
  <dcterms:created xsi:type="dcterms:W3CDTF">2022-03-08T08:09:17Z</dcterms:created>
  <dcterms:modified xsi:type="dcterms:W3CDTF">2022-03-14T14:30:03Z</dcterms:modified>
</cp:coreProperties>
</file>